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371247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d4c6bbba7ab66dfaa57#tid=68f840f87025800008f08c30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6_1#adf2e5275?vop=1&amp;pid=979e983a7&amp;color=0,0,0&amp;vtp=1&amp;bt=1&amp;bbb=1"/>
              <p:cNvSpPr/>
              <p:nvPr/>
            </p:nvSpPr>
            <p:spPr>
              <a:xfrm>
                <a:off x="832104" y="1080000"/>
                <a:ext cx="10533888" cy="46323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）已知函数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则下列结论正确的是(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4_BD.16_1#adf2e5275?vop=1&amp;pid=979e983a7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463233"/>
              </a:xfrm>
              <a:prstGeom prst="rect">
                <a:avLst/>
              </a:prstGeom>
              <a:blipFill>
                <a:blip r:embed="rId3"/>
                <a:stretch>
                  <a:fillRect l="-1389" b="-184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17_1#adf2e5275.bracket?vop=1&amp;pid=979e983a7&amp;color=0,0,0&amp;vpa=6&amp;vtp=1&amp;bbb=1"/>
          <p:cNvSpPr/>
          <p:nvPr/>
        </p:nvSpPr>
        <p:spPr>
          <a:xfrm>
            <a:off x="6443694" y="1239321"/>
            <a:ext cx="661988" cy="2680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ACD</a:t>
            </a:r>
            <a:endParaRPr lang="en-US" altLang="zh-CN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6_2#adf2e5275.choices?vop=1&amp;pid=979e983a7&amp;color=0,0,0&amp;vtp=1&amp;bbb=1"/>
              <p:cNvSpPr/>
              <p:nvPr/>
            </p:nvSpPr>
            <p:spPr>
              <a:xfrm>
                <a:off x="832104" y="1552249"/>
                <a:ext cx="10533888" cy="14655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的极小值点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的单调递减区间是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R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有两个不同的实根，则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𝑒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既无最大值又无最小值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C_4_BD.16_2#adf2e5275.choices?vop=1&amp;pid=979e983a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52249"/>
                <a:ext cx="10533888" cy="1465580"/>
              </a:xfrm>
              <a:prstGeom prst="rect">
                <a:avLst/>
              </a:prstGeom>
              <a:blipFill>
                <a:blip r:embed="rId4"/>
                <a:stretch>
                  <a:fillRect l="-1389" t="-833" b="-95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18_1#adf2e5275?vop=1&amp;pid=979e983a7&amp;color=0,0,0&amp;vtp=1&amp;bbb=1&amp;hb=1"/>
              <p:cNvSpPr/>
              <p:nvPr/>
            </p:nvSpPr>
            <p:spPr>
              <a:xfrm>
                <a:off x="832104" y="3000049"/>
                <a:ext cx="10533888" cy="266350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9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【解析】对于A，函数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的定义域满足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&gt;0,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ln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≠0,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∈(0,1)∪(1,+∞)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1&lt;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上单调递增，所以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的极小值点，A正确；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B，由A分析可知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的单调递减区间是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，故B不正确；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D，由A可得当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单调递减，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单调递增，且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 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C_4_AS.18_1#adf2e5275?vop=1&amp;pid=979e983a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000049"/>
                <a:ext cx="10533888" cy="2663508"/>
              </a:xfrm>
              <a:prstGeom prst="rect">
                <a:avLst/>
              </a:prstGeom>
              <a:blipFill>
                <a:blip r:embed="rId5"/>
                <a:stretch>
                  <a:fillRect l="-1389" b="-320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AS.18_2#adf2e5275?htil=3&amp;vop=1&amp;pid=979e983a7&amp;color=0,0,0&amp;tib=255,255,255&amp;vtp=1&amp;hs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71010" y="1162296"/>
            <a:ext cx="1591056" cy="1664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AS.18_3#adf2e5275?htil=3&amp;vop=1&amp;pid=979e983a7&amp;color=0,0,0&amp;vtp=1&amp;bt=1&amp;bbb=1&amp;hb=1&amp;hs=1"/>
              <p:cNvSpPr/>
              <p:nvPr/>
            </p:nvSpPr>
            <p:spPr>
              <a:xfrm>
                <a:off x="832104" y="1080000"/>
                <a:ext cx="8814816" cy="1192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→0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)→0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从1的左侧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→1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)→−∞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从1的右侧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→1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)→+∞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,当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→+∞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时,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)→+∞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,作出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的大致图象如图所示,由图可得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值域是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(−∞,0)∪[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正确；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C_4_AS.18_3#adf2e5275?htil=3&amp;vop=1&amp;pid=979e983a7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8814816" cy="1192530"/>
              </a:xfrm>
              <a:prstGeom prst="rect">
                <a:avLst/>
              </a:prstGeom>
              <a:blipFill>
                <a:blip r:embed="rId4"/>
                <a:stretch>
                  <a:fillRect l="-1660" r="-69" b="-117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AS.18_4#adf2e5275?htil=3&amp;vop=1&amp;pid=979e983a7&amp;color=0,0,0&amp;vtp=1&amp;bbb=1&amp;hb=1&amp;hs=1"/>
              <p:cNvSpPr/>
              <p:nvPr/>
            </p:nvSpPr>
            <p:spPr>
              <a:xfrm>
                <a:off x="832104" y="2275832"/>
                <a:ext cx="8814816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对于C，由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的图象可得，若直线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的图象有两个不同的公共点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，故C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C_4_AS.18_4#adf2e5275?htil=3&amp;vop=1&amp;pid=979e983a7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75832"/>
                <a:ext cx="8814816" cy="773430"/>
              </a:xfrm>
              <a:prstGeom prst="rect">
                <a:avLst/>
              </a:prstGeom>
              <a:blipFill>
                <a:blip r:embed="rId5"/>
                <a:stretch>
                  <a:fillRect l="-1660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18_4#adf2e5275?htil=3&amp;vop=1&amp;pid=979e983a7&amp;color=0,0,0&amp;vtp=1&amp;bbb=1&amp;hb=1&amp;hs=1">
                <a:extLst>
                  <a:ext uri="{FF2B5EF4-FFF2-40B4-BE49-F238E27FC236}">
                    <a16:creationId xmlns:a16="http://schemas.microsoft.com/office/drawing/2014/main" id="{E2AD1F77-6C4A-BEC3-DE36-63C05E17A010}"/>
                  </a:ext>
                </a:extLst>
              </p:cNvPr>
              <p:cNvSpPr/>
              <p:nvPr/>
            </p:nvSpPr>
            <p:spPr>
              <a:xfrm>
                <a:off x="827992" y="3049262"/>
                <a:ext cx="10536017" cy="3543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ACD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4_AS.18_4#adf2e5275?htil=3&amp;vop=1&amp;pid=979e983a7&amp;color=0,0,0&amp;vtp=1&amp;bbb=1&amp;hb=1&amp;hs=1">
                <a:extLst>
                  <a:ext uri="{FF2B5EF4-FFF2-40B4-BE49-F238E27FC236}">
                    <a16:creationId xmlns:a16="http://schemas.microsoft.com/office/drawing/2014/main" id="{E2AD1F77-6C4A-BEC3-DE36-63C05E17A01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992" y="3049262"/>
                <a:ext cx="10536017" cy="354330"/>
              </a:xfrm>
              <a:prstGeom prst="rect">
                <a:avLst/>
              </a:prstGeom>
              <a:blipFill>
                <a:blip r:embed="rId6"/>
                <a:stretch>
                  <a:fillRect l="-1389" t="-1724" b="-3965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19_1#6f66827d2?vop=1&amp;pid=979e983a7&amp;color=0,0,0&amp;vtp=1&amp;bt=1&amp;bbb=1&amp;hb=1"/>
              <p:cNvSpPr/>
              <p:nvPr/>
            </p:nvSpPr>
            <p:spPr>
              <a:xfrm>
                <a:off x="832104" y="1080000"/>
                <a:ext cx="10533888" cy="1701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为了在夏季降温和冬季供暖时减少能源损耗，房屋的屋顶和外墙需要建造隔热层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.某幢建筑物要建造可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使用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20年的隔热层，每厘米厚的隔热层建造成本为8万元,该建筑物每年的能源消耗费用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（单位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：万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元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）与隔热层厚度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（单位：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）满足关系式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.若不建隔热层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，每年能源消耗费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用为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万元，设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为隔热层建造费用与20年的能源消耗费用之和.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4_BD.19_1#6f66827d2?vop=1&amp;pid=979e983a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701800"/>
              </a:xfrm>
              <a:prstGeom prst="rect">
                <a:avLst/>
              </a:prstGeom>
              <a:blipFill>
                <a:blip r:embed="rId3"/>
                <a:stretch>
                  <a:fillRect l="-1389" r="-405" b="-501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20_1#897b67dfb?vop=1&amp;pid=6f66827d2&amp;color=0,0,0&amp;vtp=1&amp;bbb=1"/>
              <p:cNvSpPr/>
              <p:nvPr/>
            </p:nvSpPr>
            <p:spPr>
              <a:xfrm>
                <a:off x="832104" y="2788658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的值及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的表达式；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5_BD.20_1#897b67dfb?vop=1&amp;pid=6f66827d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88658"/>
                <a:ext cx="10533888" cy="363855"/>
              </a:xfrm>
              <a:prstGeom prst="rect">
                <a:avLst/>
              </a:prstGeom>
              <a:blipFill>
                <a:blip r:embed="rId4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N.21_1#897b67dfb?vop=1&amp;pid=6f66827d2&amp;color=0,0,0&amp;vtp=1&amp;bbb=1"/>
              <p:cNvSpPr/>
              <p:nvPr/>
            </p:nvSpPr>
            <p:spPr>
              <a:xfrm>
                <a:off x="832104" y="3153148"/>
                <a:ext cx="10533888" cy="9704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【解】依题意，当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)=8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+20⋅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400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(0≤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5_AN.21_1#897b67dfb?vop=1&amp;pid=6f66827d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53148"/>
                <a:ext cx="10533888" cy="970471"/>
              </a:xfrm>
              <a:prstGeom prst="rect">
                <a:avLst/>
              </a:prstGeom>
              <a:blipFill>
                <a:blip r:embed="rId5"/>
                <a:stretch>
                  <a:fillRect l="-1389" b="-88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22_1#e101ddad0?vop=1&amp;pid=6f66827d2&amp;color=0,0,0&amp;vtp=1&amp;bt=1&amp;bbb=1"/>
              <p:cNvSpPr/>
              <p:nvPr/>
            </p:nvSpPr>
            <p:spPr>
              <a:xfrm>
                <a:off x="832104" y="108000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（2）隔热层修建多厚时，总费用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达到最小，并求其最小值.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BD.22_1#e101ddad0?vop=1&amp;pid=6f66827d2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23_1#e101ddad0?vop=1&amp;pid=6f66827d2&amp;color=0,0,0&amp;vtp=1&amp;bbb=1"/>
              <p:cNvSpPr/>
              <p:nvPr/>
            </p:nvSpPr>
            <p:spPr>
              <a:xfrm>
                <a:off x="832104" y="1446522"/>
                <a:ext cx="10533888" cy="332238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)=8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400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(0≤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)=8−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800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（负值舍去）.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0≤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单调递减；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单调递增,所以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min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)=68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以隔热层修建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cm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时，总费用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达到最小，最小值为68万元.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5_AN.23_1#e101ddad0?vop=1&amp;pid=6f66827d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46522"/>
                <a:ext cx="10533888" cy="3322384"/>
              </a:xfrm>
              <a:prstGeom prst="rect">
                <a:avLst/>
              </a:prstGeom>
              <a:blipFill>
                <a:blip r:embed="rId4"/>
                <a:stretch>
                  <a:fillRect l="-1389" b="-256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EX.24_1#6f66827d2?vop=1&amp;pid=979e983a7&amp;color=0,0,0&amp;mp=1&amp;vtp=1&amp;bt=1&amp;bbb=1&amp;hb=1"/>
              <p:cNvSpPr/>
              <p:nvPr/>
            </p:nvSpPr>
            <p:spPr>
              <a:xfrm>
                <a:off x="832104" y="1080000"/>
                <a:ext cx="10533888" cy="15576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9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一题多解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)=8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400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+3)+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400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−12≥2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4(2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+3)⋅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400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+3</m:t>
                            </m:r>
                          </m:den>
                        </m:f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−12=80−12=68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且仅当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4(2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400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等号成立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所以隔热层修建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总费用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达到最小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最小值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68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万元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4_EX.24_1#6f66827d2?vop=1&amp;pid=979e983a7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557655"/>
              </a:xfrm>
              <a:prstGeom prst="rect">
                <a:avLst/>
              </a:prstGeom>
              <a:blipFill>
                <a:blip r:embed="rId3"/>
                <a:stretch>
                  <a:fillRect l="-1389" b="-898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25_1#798105ba3?vop=1&amp;pid=979e983a7&amp;color=0,0,0&amp;vtp=1&amp;bt=1&amp;bbb=1"/>
              <p:cNvSpPr/>
              <p:nvPr/>
            </p:nvSpPr>
            <p:spPr>
              <a:xfrm>
                <a:off x="832104" y="108000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8.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4_BD.25_1#798105ba3?vop=1&amp;pid=979e983a7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26_1#0291dea7d?vop=1&amp;pid=798105ba3&amp;color=0,0,0&amp;vtp=1&amp;bbb=1"/>
              <p:cNvSpPr/>
              <p:nvPr/>
            </p:nvSpPr>
            <p:spPr>
              <a:xfrm>
                <a:off x="832104" y="1488495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处取得极小值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，求实数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的值；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5_BD.26_1#0291dea7d?vop=1&amp;pid=798105ba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88495"/>
                <a:ext cx="10533888" cy="363855"/>
              </a:xfrm>
              <a:prstGeom prst="rect">
                <a:avLst/>
              </a:prstGeom>
              <a:blipFill>
                <a:blip r:embed="rId4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N.27_1#0291dea7d?vop=1&amp;pid=798105ba3&amp;color=0,0,0&amp;vtp=1&amp;bbb=1&amp;hb=1"/>
              <p:cNvSpPr/>
              <p:nvPr/>
            </p:nvSpPr>
            <p:spPr>
              <a:xfrm>
                <a:off x="832104" y="1861812"/>
                <a:ext cx="10533888" cy="25387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)=6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处取得极小值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𝑓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nor/>
                                  </m:rP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 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′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(1)=6−2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𝑓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(1)=2−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=−4,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=3,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=−3,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此时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)=6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−6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(−∞,0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(1,+∞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，在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</m:t>
                    </m:r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上单调递减，所以当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取得极小值，为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,符合题意.所以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5_AN.27_1#0291dea7d?vop=1&amp;pid=798105ba3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61812"/>
                <a:ext cx="10533888" cy="2538730"/>
              </a:xfrm>
              <a:prstGeom prst="rect">
                <a:avLst/>
              </a:prstGeom>
              <a:blipFill>
                <a:blip r:embed="rId5"/>
                <a:stretch>
                  <a:fillRect l="-1389" r="-1215" b="-55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28_1#5c65edb61?vop=1&amp;pid=798105ba3&amp;color=0,0,0&amp;vtp=1&amp;bt=1&amp;bbb=1"/>
              <p:cNvSpPr/>
              <p:nvPr/>
            </p:nvSpPr>
            <p:spPr>
              <a:xfrm>
                <a:off x="832104" y="108000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（2）已知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的极大值是1，讨论函数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的零点个数.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BD.28_1#5c65edb61?vop=1&amp;pid=798105ba3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29_1#5c65edb61?vop=1&amp;pid=798105ba3&amp;color=0,0,0&amp;vtp=1&amp;bbb=1"/>
              <p:cNvSpPr/>
              <p:nvPr/>
            </p:nvSpPr>
            <p:spPr>
              <a:xfrm>
                <a:off x="832104" y="1446522"/>
                <a:ext cx="10533888" cy="31136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)=6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的单调递增区间为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(−∞,0)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；单调递减区间为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取得极大值，即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取得极小值，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5_AN.29_1#5c65edb61?vop=1&amp;pid=798105ba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46522"/>
                <a:ext cx="10533888" cy="3113659"/>
              </a:xfrm>
              <a:prstGeom prst="rect">
                <a:avLst/>
              </a:prstGeom>
              <a:blipFill>
                <a:blip r:embed="rId4"/>
                <a:stretch>
                  <a:fillRect l="-1389" b="-274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AN.29_2#5c65edb61?vop=1&amp;pid=798105ba3&amp;color=0,0,0&amp;mp=1&amp;vtp=1&amp;bt=1&amp;bbb=1"/>
              <p:cNvSpPr/>
              <p:nvPr/>
            </p:nvSpPr>
            <p:spPr>
              <a:xfrm>
                <a:off x="832104" y="1080000"/>
                <a:ext cx="10533888" cy="181800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又当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→−∞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)→−∞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→+∞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)→+∞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&lt;3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有1个零点；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有2个零点；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&gt;3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有3个零点.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AN.29_2#5c65edb61?vop=1&amp;pid=798105ba3&amp;color=0,0,0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818005"/>
              </a:xfrm>
              <a:prstGeom prst="rect">
                <a:avLst/>
              </a:prstGeom>
              <a:blipFill>
                <a:blip r:embed="rId3"/>
                <a:stretch>
                  <a:fillRect l="-1389" b="-469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30_1#a4935190e?vop=1&amp;pid=979e983a7&amp;color=0,0,0&amp;vtp=1&amp;bt=1&amp;bbb=1"/>
              <p:cNvSpPr/>
              <p:nvPr/>
            </p:nvSpPr>
            <p:spPr>
              <a:xfrm>
                <a:off x="832104" y="1080000"/>
                <a:ext cx="10531904" cy="50133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9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4_BD.30_1#a4935190e?vop=1&amp;pid=979e983a7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1904" cy="501333"/>
              </a:xfrm>
              <a:prstGeom prst="rect">
                <a:avLst/>
              </a:prstGeom>
              <a:blipFill>
                <a:blip r:embed="rId3"/>
                <a:stretch>
                  <a:fillRect l="-1390" b="-170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4_BD.30_1#a4935190e?vop=1&amp;pid=979e983a7&amp;color=0,0,0&amp;tib=255,255,255&amp;iip=1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50208" y="1250053"/>
            <a:ext cx="256032" cy="164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BD.31_1#2f254b33a?vop=1&amp;pid=a4935190e&amp;color=0,0,0&amp;vtp=1&amp;bbb=1"/>
              <p:cNvSpPr/>
              <p:nvPr/>
            </p:nvSpPr>
            <p:spPr>
              <a:xfrm>
                <a:off x="832104" y="1650167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（1）讨论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的单调性；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5_BD.31_1#2f254b33a?vop=1&amp;pid=a4935190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650167"/>
                <a:ext cx="10533888" cy="363855"/>
              </a:xfrm>
              <a:prstGeom prst="rect">
                <a:avLst/>
              </a:prstGeom>
              <a:blipFill>
                <a:blip r:embed="rId5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AN.32_1#2f254b33a?vop=1&amp;pid=a4935190e&amp;color=0,0,0&amp;vtp=1&amp;bbb=1"/>
              <p:cNvSpPr/>
              <p:nvPr/>
            </p:nvSpPr>
            <p:spPr>
              <a:xfrm>
                <a:off x="832104" y="2014657"/>
                <a:ext cx="10533888" cy="13610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的定义域为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的判别式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=1−4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)≤0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O_5_AN.32_1#2f254b33a?vop=1&amp;pid=a4935190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014657"/>
                <a:ext cx="10533888" cy="1361059"/>
              </a:xfrm>
              <a:prstGeom prst="rect">
                <a:avLst/>
              </a:prstGeom>
              <a:blipFill>
                <a:blip r:embed="rId6"/>
                <a:stretch>
                  <a:fillRect l="-1389" b="-580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AN.32_2#2f254b33a?vop=1&amp;pid=a4935190e&amp;color=0,0,0&amp;mp=1&amp;vtp=1&amp;bt=1&amp;bbb=1&amp;hb=1"/>
              <p:cNvSpPr/>
              <p:nvPr/>
            </p:nvSpPr>
            <p:spPr>
              <a:xfrm>
                <a:off x="832104" y="1080000"/>
                <a:ext cx="10533888" cy="251644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②当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−1+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1−4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−1−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1−4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)∪(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−1+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1−4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−1−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1−4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+∞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</a:t>
                </a: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−1+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1−4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−1−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1−4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上单调递增.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综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上单调递减；</a:t>
                </a:r>
                <a:endParaRPr lang="en-US" altLang="zh-CN" sz="18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−1+</m:t>
                        </m:r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1−4</m:t>
                            </m:r>
                            <m:sSup>
                              <m:sSupPr>
                                <m:ctrlPr>
                                  <a:rPr lang="en-US" altLang="zh-CN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p>
                                <m:r>
                                  <a:rPr lang="en-US" altLang="zh-CN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−1−</m:t>
                        </m:r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1−4</m:t>
                            </m:r>
                            <m:sSup>
                              <m:sSupPr>
                                <m:ctrlPr>
                                  <a:rPr lang="en-US" altLang="zh-CN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p>
                                <m:r>
                                  <a:rPr lang="en-US" altLang="zh-CN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+∞)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上单调递减，在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−1+</m:t>
                        </m:r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1−4</m:t>
                            </m:r>
                            <m:sSup>
                              <m:sSupPr>
                                <m:ctrlPr>
                                  <a:rPr lang="en-US" altLang="zh-CN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p>
                                <m:r>
                                  <a:rPr lang="en-US" altLang="zh-CN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−1−</m:t>
                        </m:r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1−4</m:t>
                            </m:r>
                            <m:sSup>
                              <m:sSupPr>
                                <m:ctrlPr>
                                  <a:rPr lang="en-US" altLang="zh-CN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p>
                                <m:r>
                                  <a:rPr lang="en-US" altLang="zh-CN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5_AN.32_2#2f254b33a?vop=1&amp;pid=a4935190e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516442"/>
              </a:xfrm>
              <a:prstGeom prst="rect">
                <a:avLst/>
              </a:prstGeom>
              <a:blipFill>
                <a:blip r:embed="rId3"/>
                <a:stretch>
                  <a:fillRect l="-1389" r="-2199" b="-339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d79d12feb.fixed?pid=f178db344&amp;color=195,214,0&amp;vtp=1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第二章</a:t>
            </a:r>
            <a:r>
              <a:rPr lang="en-US" altLang="zh-CN" sz="4400" b="1" i="0" dirty="0">
                <a:solidFill>
                  <a:srgbClr val="C3D6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导数及其应用</a:t>
            </a:r>
            <a:endParaRPr lang="en-US" altLang="zh-CN" sz="4400" dirty="0"/>
          </a:p>
        </p:txBody>
      </p:sp>
      <p:sp>
        <p:nvSpPr>
          <p:cNvPr id="3" name="C_2_BD#d79d12feb.fixed?pid=f178db344&amp;color=255,255,255&amp;vtp=1&amp;bbb=1"/>
          <p:cNvSpPr/>
          <p:nvPr/>
        </p:nvSpPr>
        <p:spPr>
          <a:xfrm>
            <a:off x="0" y="2880360"/>
            <a:ext cx="12188952" cy="64922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§7</a:t>
            </a:r>
            <a:r>
              <a:rPr lang="en-US" altLang="zh-CN" sz="3200" b="0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导数的应用</a:t>
            </a:r>
            <a:endParaRPr lang="en-US" altLang="zh-CN" sz="32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33_1#b76eae493?vop=1&amp;pid=a4935190e&amp;color=0,0,0&amp;vtp=1&amp;bt=1&amp;bbb=1"/>
              <p:cNvSpPr/>
              <p:nvPr/>
            </p:nvSpPr>
            <p:spPr>
              <a:xfrm>
                <a:off x="832104" y="108000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存在两个极值点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的最大值.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BD.33_1#b76eae493?vop=1&amp;pid=a4935190e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34_1#b76eae493?vop=1&amp;pid=a4935190e&amp;color=0,0,0&amp;vtp=1&amp;bbb=1"/>
              <p:cNvSpPr/>
              <p:nvPr/>
            </p:nvSpPr>
            <p:spPr>
              <a:xfrm>
                <a:off x="832104" y="1446522"/>
                <a:ext cx="10533888" cy="27865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【解】由（1）可知当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存在两个极值点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5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的最大值为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5_AN.34_1#b76eae493?vop=1&amp;pid=a4935190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46522"/>
                <a:ext cx="10533888" cy="2786571"/>
              </a:xfrm>
              <a:prstGeom prst="rect">
                <a:avLst/>
              </a:prstGeom>
              <a:blipFill>
                <a:blip r:embed="rId4"/>
                <a:stretch>
                  <a:fillRect l="-1389" r="-1852" b="-306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979e983a7.fixed?pid=d79d12feb&amp;color=195,214,0&amp;vtp=1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§6~§7</a:t>
            </a:r>
            <a:r>
              <a:rPr lang="en-US" altLang="zh-CN" sz="4400" b="1" i="0" dirty="0">
                <a:solidFill>
                  <a:srgbClr val="C3D6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节测上分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_1#ec4448401?vop=1&amp;pid=979e983a7&amp;color=0,0,0&amp;vtp=1&amp;bt=1&amp;bbb=1"/>
              <p:cNvSpPr/>
              <p:nvPr/>
            </p:nvSpPr>
            <p:spPr>
              <a:xfrm>
                <a:off x="832104" y="108000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满足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的单调递增区间为(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4_BD.1_1#ec4448401?vop=1&amp;pid=979e983a7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_1#ec4448401.bracket?vop=1&amp;pid=979e983a7&amp;color=0,0,0&amp;vpa=1&amp;vtp=1"/>
          <p:cNvSpPr/>
          <p:nvPr/>
        </p:nvSpPr>
        <p:spPr>
          <a:xfrm>
            <a:off x="7977029" y="107619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_2#ec4448401.choices?vop=1&amp;pid=979e983a7&amp;color=0,0,0&amp;vtp=1&amp;bbb=1"/>
              <p:cNvSpPr/>
              <p:nvPr/>
            </p:nvSpPr>
            <p:spPr>
              <a:xfrm>
                <a:off x="832104" y="1489003"/>
                <a:ext cx="10533888" cy="3562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696972" algn="l"/>
                    <a:tab pos="5381244" algn="l"/>
                    <a:tab pos="787501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(−∞,−1)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2,+∞)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4_BD.1_2#ec4448401.choices?vop=1&amp;pid=979e983a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89003"/>
                <a:ext cx="10533888" cy="356235"/>
              </a:xfrm>
              <a:prstGeom prst="rect">
                <a:avLst/>
              </a:prstGeom>
              <a:blipFill>
                <a:blip r:embed="rId4"/>
                <a:stretch>
                  <a:fillRect l="-1389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3_1#ec4448401?vop=1&amp;pid=979e983a7&amp;color=0,0,0&amp;vtp=1&amp;bbb=1"/>
              <p:cNvSpPr/>
              <p:nvPr/>
            </p:nvSpPr>
            <p:spPr>
              <a:xfrm>
                <a:off x="832104" y="1849620"/>
                <a:ext cx="10533888" cy="20307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′(0)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′(0)=2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′(0)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′(0)=1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的单调递增区间为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AS.3_1#ec4448401?vop=1&amp;pid=979e983a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49620"/>
                <a:ext cx="10533888" cy="2030730"/>
              </a:xfrm>
              <a:prstGeom prst="rect">
                <a:avLst/>
              </a:prstGeom>
              <a:blipFill>
                <a:blip r:embed="rId5"/>
                <a:stretch>
                  <a:fillRect l="-1389" b="-658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4_1#6e4c302b7?vop=1&amp;pid=979e983a7&amp;color=0,0,0&amp;vtp=1&amp;bt=1&amp;bbb=1&amp;hb=1"/>
          <p:cNvSpPr/>
          <p:nvPr/>
        </p:nvSpPr>
        <p:spPr>
          <a:xfrm>
            <a:off x="832104" y="1080000"/>
            <a:ext cx="10533888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将一根长为3的铁丝截成9段，使其组成一个正三棱柱的框架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（铁丝长等于正三棱柱所有棱的长度之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和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），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则该正三棱柱的体积最大为(</a:t>
            </a:r>
            <a:r>
              <a:rPr lang="en-US" altLang="zh-CN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dirty="0"/>
          </a:p>
        </p:txBody>
      </p:sp>
      <p:sp>
        <p:nvSpPr>
          <p:cNvPr id="3" name="QC_4_AN.5_1#6e4c302b7.bracket?vop=1&amp;pid=979e983a7&amp;color=0,0,0&amp;vpa=2&amp;vtp=1"/>
          <p:cNvSpPr/>
          <p:nvPr/>
        </p:nvSpPr>
        <p:spPr>
          <a:xfrm>
            <a:off x="4444460" y="14857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4_2#6e4c302b7.choices?vop=1&amp;pid=979e983a7&amp;color=0,0,0&amp;vtp=1&amp;bbb=1"/>
              <p:cNvSpPr/>
              <p:nvPr/>
            </p:nvSpPr>
            <p:spPr>
              <a:xfrm>
                <a:off x="832104" y="1851017"/>
                <a:ext cx="10533888" cy="47148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800"/>
                  </a:lnSpc>
                  <a:tabLst>
                    <a:tab pos="2662047" algn="l"/>
                    <a:tab pos="5285994" algn="l"/>
                    <a:tab pos="801154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108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324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4_BD.4_2#6e4c302b7.choices?vop=1&amp;pid=979e983a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51017"/>
                <a:ext cx="10533888" cy="471488"/>
              </a:xfrm>
              <a:prstGeom prst="rect">
                <a:avLst/>
              </a:prstGeom>
              <a:blipFill>
                <a:blip r:embed="rId3"/>
                <a:stretch>
                  <a:fillRect l="-1389" b="-168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6_1#6e4c302b7?vop=1&amp;pid=979e983a7&amp;color=0,0,0&amp;vtp=1&amp;bbb=1&amp;hb=1"/>
              <p:cNvSpPr/>
              <p:nvPr/>
            </p:nvSpPr>
            <p:spPr>
              <a:xfrm>
                <a:off x="832104" y="2333617"/>
                <a:ext cx="10533888" cy="292258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【解析】设正三棱柱的底面边长为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，侧棱长为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三棱柱的体积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𝑉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)(0&lt;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𝑉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−6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𝑉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𝑉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𝑉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所以当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𝑉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取得最大值，最大值为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×[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−2×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108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4_AS.6_1#6e4c302b7?vop=1&amp;pid=979e983a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33617"/>
                <a:ext cx="10533888" cy="2922588"/>
              </a:xfrm>
              <a:prstGeom prst="rect">
                <a:avLst/>
              </a:prstGeom>
              <a:blipFill>
                <a:blip r:embed="rId4"/>
                <a:stretch>
                  <a:fillRect l="-1389" b="-271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7_1#03f577cba?vop=1&amp;pid=979e983a7&amp;color=0,0,0&amp;vtp=1&amp;bt=1&amp;bbb=1"/>
              <p:cNvSpPr/>
              <p:nvPr/>
            </p:nvSpPr>
            <p:spPr>
              <a:xfrm>
                <a:off x="832104" y="108000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+8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(4,+∞)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的取值范围是(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4_BD.7_1#03f577cba?vop=1&amp;pid=979e983a7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8_1#03f577cba.bracket?vop=1&amp;pid=979e983a7&amp;color=0,0,0&amp;vpa=3&amp;vtp=1"/>
          <p:cNvSpPr/>
          <p:nvPr/>
        </p:nvSpPr>
        <p:spPr>
          <a:xfrm>
            <a:off x="9201625" y="107619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7_2#03f577cba.choices?vop=1&amp;pid=979e983a7&amp;color=0,0,0&amp;vtp=1&amp;bbb=1"/>
              <p:cNvSpPr/>
              <p:nvPr/>
            </p:nvSpPr>
            <p:spPr>
              <a:xfrm>
                <a:off x="832104" y="1489003"/>
                <a:ext cx="10533888" cy="3562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658872" algn="l"/>
                    <a:tab pos="5457444" algn="l"/>
                    <a:tab pos="809091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[0,+∞)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[−1,+∞)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(−∞,0]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(−∞,1]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4_BD.7_2#03f577cba.choices?vop=1&amp;pid=979e983a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89003"/>
                <a:ext cx="10533888" cy="356235"/>
              </a:xfrm>
              <a:prstGeom prst="rect">
                <a:avLst/>
              </a:prstGeom>
              <a:blipFill>
                <a:blip r:embed="rId4"/>
                <a:stretch>
                  <a:fillRect l="-1389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9_1#03f577cba?vop=1&amp;pid=979e983a7&amp;color=0,0,0&amp;vtp=1&amp;bbb=1&amp;hb=1"/>
              <p:cNvSpPr/>
              <p:nvPr/>
            </p:nvSpPr>
            <p:spPr>
              <a:xfrm>
                <a:off x="832104" y="1849620"/>
                <a:ext cx="10533888" cy="20307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+8+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+8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(4,+∞)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∈(4,+∞)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+8+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且不恒为0,所以当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∈(4,+∞)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−8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恒成立.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−8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∈(4,+∞)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的图象的对称轴为直线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−8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(4,+∞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(4)=0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.故选C.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4_AS.9_1#03f577cba?vop=1&amp;pid=979e983a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49620"/>
                <a:ext cx="10533888" cy="2030730"/>
              </a:xfrm>
              <a:prstGeom prst="rect">
                <a:avLst/>
              </a:prstGeom>
              <a:blipFill>
                <a:blip r:embed="rId5"/>
                <a:stretch>
                  <a:fillRect l="-1389" b="-658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10_1#17f5b38dc?htil=1&amp;vop=1&amp;pid=979e983a7&amp;color=0,0,0&amp;tib=255,255,255&amp;vtp=1&amp;hs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54030" y="1226304"/>
            <a:ext cx="1280160" cy="1847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BD.10_2#17f5b38dc?htil=1&amp;vop=1&amp;pid=979e983a7&amp;color=0,0,0&amp;vtp=1&amp;bt=1&amp;bbb=1&amp;hs=1"/>
              <p:cNvSpPr/>
              <p:nvPr/>
            </p:nvSpPr>
            <p:spPr>
              <a:xfrm>
                <a:off x="832104" y="1080000"/>
                <a:ext cx="911656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的导函数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的图象如图所示，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则下列说法错误的是(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C_4_BD.10_2#17f5b38dc?htil=1&amp;vop=1&amp;pid=979e983a7&amp;color=0,0,0&amp;vtp=1&amp;bt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9116568" cy="360680"/>
              </a:xfrm>
              <a:prstGeom prst="rect">
                <a:avLst/>
              </a:prstGeom>
              <a:blipFill>
                <a:blip r:embed="rId4"/>
                <a:stretch>
                  <a:fillRect l="-1605" t="-3390" r="-268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4_AN.11_1#17f5b38dc.bracket?vop=1&amp;pid=979e983a7&amp;color=0,0,0&amp;vpa=4&amp;vtp=1&amp;bbb=1"/>
          <p:cNvSpPr/>
          <p:nvPr/>
        </p:nvSpPr>
        <p:spPr>
          <a:xfrm>
            <a:off x="8926989" y="1076190"/>
            <a:ext cx="6619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ABD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10_3#17f5b38dc.choices?htil=1&amp;vop=1&amp;pid=979e983a7&amp;color=0,0,0&amp;vtp=1&amp;bbb=1&amp;hs=1"/>
              <p:cNvSpPr/>
              <p:nvPr/>
            </p:nvSpPr>
            <p:spPr>
              <a:xfrm>
                <a:off x="832104" y="1447030"/>
                <a:ext cx="911656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  <a:tabLst>
                    <a:tab pos="4666234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2个极值点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处取得极小值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  <a:tabLst>
                    <a:tab pos="4666234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有极大值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，没有极小值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BD.10_3#17f5b38dc.choices?htil=1&amp;vop=1&amp;pid=979e983a7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47030"/>
                <a:ext cx="9116568" cy="770255"/>
              </a:xfrm>
              <a:prstGeom prst="rect">
                <a:avLst/>
              </a:prstGeom>
              <a:blipFill>
                <a:blip r:embed="rId5"/>
                <a:stretch>
                  <a:fillRect l="-1605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12_1#17f5b38dc?htil=1&amp;vop=1&amp;pid=979e983a7&amp;color=0,0,0&amp;vtp=1&amp;bbb=1&amp;hb=1&amp;hs=1"/>
              <p:cNvSpPr/>
              <p:nvPr/>
            </p:nvSpPr>
            <p:spPr>
              <a:xfrm>
                <a:off x="832104" y="2228715"/>
                <a:ext cx="9116568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【解析】根据题图可知，当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∈(−∞,3)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且不恒为零，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∈(3,+∞)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，因此可得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(−∞,3)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上单调递减,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4_AS.12_1#17f5b38dc?htil=1&amp;vop=1&amp;pid=979e983a7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28715"/>
                <a:ext cx="9116568" cy="773430"/>
              </a:xfrm>
              <a:prstGeom prst="rect">
                <a:avLst/>
              </a:prstGeom>
              <a:blipFill>
                <a:blip r:embed="rId6"/>
                <a:stretch>
                  <a:fillRect l="-1605" r="-401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4_AS.12_1#17f5b38dc?htil=1&amp;vop=1&amp;pid=979e983a7&amp;color=0,0,0&amp;vtp=1&amp;bbb=1&amp;hb=1&amp;hs=1">
                <a:extLst>
                  <a:ext uri="{FF2B5EF4-FFF2-40B4-BE49-F238E27FC236}">
                    <a16:creationId xmlns:a16="http://schemas.microsoft.com/office/drawing/2014/main" id="{692D63DC-DCC0-6024-8D8E-F573B7DE4F85}"/>
                  </a:ext>
                </a:extLst>
              </p:cNvPr>
              <p:cNvSpPr/>
              <p:nvPr/>
            </p:nvSpPr>
            <p:spPr>
              <a:xfrm>
                <a:off x="827992" y="3002145"/>
                <a:ext cx="10536017" cy="1611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处取得极大值且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有唯一极值点3，即A错误,B错误,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(−∞,3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(−∞,1)⊆(−∞,3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(−∞,1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ABD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7" name="QC_4_AS.12_1#17f5b38dc?htil=1&amp;vop=1&amp;pid=979e983a7&amp;color=0,0,0&amp;vtp=1&amp;bbb=1&amp;hb=1&amp;hs=1">
                <a:extLst>
                  <a:ext uri="{FF2B5EF4-FFF2-40B4-BE49-F238E27FC236}">
                    <a16:creationId xmlns:a16="http://schemas.microsoft.com/office/drawing/2014/main" id="{692D63DC-DCC0-6024-8D8E-F573B7DE4F8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992" y="3002145"/>
                <a:ext cx="10536017" cy="1611630"/>
              </a:xfrm>
              <a:prstGeom prst="rect">
                <a:avLst/>
              </a:prstGeom>
              <a:blipFill>
                <a:blip r:embed="rId7"/>
                <a:stretch>
                  <a:fillRect l="-1389" b="-86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7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3_1#2bce3be6b?vop=1&amp;pid=979e983a7&amp;color=0,0,0&amp;vtp=1&amp;bt=1&amp;bbb=1&amp;hb=1"/>
              <p:cNvSpPr/>
              <p:nvPr/>
            </p:nvSpPr>
            <p:spPr>
              <a:xfrm>
                <a:off x="832104" y="1080000"/>
                <a:ext cx="10533888" cy="7607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在其定义域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内既有极大值也有极小值，则实数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的可能取值</a:t>
                </a:r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13_1#2bce3be6b?vop=1&amp;pid=979e983a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760730"/>
              </a:xfrm>
              <a:prstGeom prst="rect">
                <a:avLst/>
              </a:prstGeom>
              <a:blipFill>
                <a:blip r:embed="rId3"/>
                <a:stretch>
                  <a:fillRect l="-1389" t="-1600" r="-347" b="-192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14_1#2bce3be6b.bracket?vop=1&amp;pid=979e983a7&amp;color=0,0,0&amp;vpa=5&amp;vtp=1&amp;bbb=1"/>
          <p:cNvSpPr/>
          <p:nvPr/>
        </p:nvSpPr>
        <p:spPr>
          <a:xfrm>
            <a:off x="1269460" y="1496814"/>
            <a:ext cx="496888" cy="3442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0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BD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3_2#2bce3be6b.choices?vop=1&amp;pid=979e983a7&amp;color=0,0,0&amp;vtp=1&amp;bbb=1"/>
              <p:cNvSpPr/>
              <p:nvPr/>
            </p:nvSpPr>
            <p:spPr>
              <a:xfrm>
                <a:off x="832104" y="1844539"/>
                <a:ext cx="10533888" cy="44443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100"/>
                  </a:lnSpc>
                  <a:tabLst>
                    <a:tab pos="2649347" algn="l"/>
                    <a:tab pos="5336794" algn="l"/>
                    <a:tab pos="794804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den>
                        </m:f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den>
                        </m:f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4_BD.13_2#2bce3be6b.choices?vop=1&amp;pid=979e983a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44539"/>
                <a:ext cx="10533888" cy="444437"/>
              </a:xfrm>
              <a:prstGeom prst="rect">
                <a:avLst/>
              </a:prstGeom>
              <a:blipFill>
                <a:blip r:embed="rId4"/>
                <a:stretch>
                  <a:fillRect l="-1389" b="-33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15_1#2bce3be6b?vop=1&amp;pid=979e983a7&amp;color=0,0,0&amp;vtp=1&amp;bbb=1"/>
              <p:cNvSpPr/>
              <p:nvPr/>
            </p:nvSpPr>
            <p:spPr>
              <a:xfrm>
                <a:off x="832104" y="2297675"/>
                <a:ext cx="10533888" cy="3225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原题意等价于直线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内有2个不同的交点.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2(1−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AS.15_1#2bce3be6b?vop=1&amp;pid=979e983a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97675"/>
                <a:ext cx="10533888" cy="3225800"/>
              </a:xfrm>
              <a:prstGeom prst="rect">
                <a:avLst/>
              </a:prstGeom>
              <a:blipFill>
                <a:blip r:embed="rId5"/>
                <a:stretch>
                  <a:fillRect l="-1389" b="-245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AS.15_2#2bce3be6b?htil=2&amp;vop=1&amp;pid=979e983a7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90239" y="1162296"/>
            <a:ext cx="1728216" cy="1618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AS.15_3#2bce3be6b?htil=2&amp;vop=1&amp;pid=979e983a7&amp;color=0,0,0&amp;vtp=1&amp;bt=1&amp;bbb=1&amp;hb=1"/>
              <p:cNvSpPr/>
              <p:nvPr/>
            </p:nvSpPr>
            <p:spPr>
              <a:xfrm>
                <a:off x="832104" y="1080000"/>
                <a:ext cx="8677656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趋近于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+∞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趋近于0，当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趋近于0时，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趋近于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−∞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,作出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的大致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图象如图所示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C_4_AS.15_3#2bce3be6b?htil=2&amp;vop=1&amp;pid=979e983a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8677656" cy="773430"/>
              </a:xfrm>
              <a:prstGeom prst="rect">
                <a:avLst/>
              </a:prstGeom>
              <a:blipFill>
                <a:blip r:embed="rId4"/>
                <a:stretch>
                  <a:fillRect l="-1687" r="-1405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AS.15_4#2bce3be6b?htil=2&amp;vop=1&amp;pid=979e983a7&amp;color=0,0,0&amp;vtp=1&amp;bbb=1"/>
              <p:cNvSpPr/>
              <p:nvPr/>
            </p:nvSpPr>
            <p:spPr>
              <a:xfrm>
                <a:off x="832104" y="1863717"/>
                <a:ext cx="8677656" cy="5259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den>
                        </m:f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BD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4_AS.15_4#2bce3be6b?htil=2&amp;vop=1&amp;pid=979e983a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63717"/>
                <a:ext cx="8677656" cy="525971"/>
              </a:xfrm>
              <a:prstGeom prst="rect">
                <a:avLst/>
              </a:prstGeom>
              <a:blipFill>
                <a:blip r:embed="rId5"/>
                <a:stretch>
                  <a:fillRect l="-1687" b="-1744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2467</Words>
  <Application>Microsoft Office PowerPoint</Application>
  <PresentationFormat>宽屏</PresentationFormat>
  <Paragraphs>143</Paragraphs>
  <Slides>20</Slides>
  <Notes>20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7" baseType="lpstr">
      <vt:lpstr>Arial (正文)</vt:lpstr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2025-10-22T07:48:20Z</dcterms:created>
  <dcterms:modified xsi:type="dcterms:W3CDTF">2025-10-22T07:50:14Z</dcterms:modified>
  <cp:category/>
  <cp:contentStatus/>
</cp:coreProperties>
</file>